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1</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45" y="2280122"/>
            <a:ext cx="11485549" cy="1198880"/>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主要阐述了回收利用的重要性及其带来的好处</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包括环保、资源节约、经济收益等</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并呼吁每个人都参与其中。</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21" y="2360119"/>
            <a:ext cx="1917020" cy="468103"/>
          </a:xfrm>
          <a:prstGeom prst="rect">
            <a:avLst/>
          </a:prstGeom>
        </p:spPr>
      </p:pic>
      <p:pic>
        <p:nvPicPr>
          <p:cNvPr id="5" name="图片 4"/>
          <p:cNvPicPr>
            <a:picLocks noChangeAspect="1"/>
          </p:cNvPicPr>
          <p:nvPr/>
        </p:nvPicPr>
        <p:blipFill>
          <a:blip r:embed="rId2"/>
          <a:stretch>
            <a:fillRect/>
          </a:stretch>
        </p:blipFill>
        <p:spPr>
          <a:xfrm>
            <a:off x="717125" y="980792"/>
            <a:ext cx="10755845" cy="1198926"/>
          </a:xfrm>
          <a:prstGeom prst="rect">
            <a:avLst/>
          </a:prstGeom>
        </p:spPr>
      </p:pic>
      <p:pic>
        <p:nvPicPr>
          <p:cNvPr id="6" name="篇章导图.eps" descr="id:2147487552;FounderCES"/>
          <p:cNvPicPr/>
          <p:nvPr/>
        </p:nvPicPr>
        <p:blipFill>
          <a:blip r:embed="rId3"/>
          <a:stretch>
            <a:fillRect/>
          </a:stretch>
        </p:blipFill>
        <p:spPr>
          <a:xfrm>
            <a:off x="587944" y="3542613"/>
            <a:ext cx="1885496" cy="525111"/>
          </a:xfrm>
          <a:prstGeom prst="rect">
            <a:avLst/>
          </a:prstGeom>
        </p:spPr>
      </p:pic>
      <p:pic>
        <p:nvPicPr>
          <p:cNvPr id="7" name="CX43.eps" descr="id:2147487559;FounderCES"/>
          <p:cNvPicPr/>
          <p:nvPr/>
        </p:nvPicPr>
        <p:blipFill>
          <a:blip r:embed="rId4"/>
          <a:stretch>
            <a:fillRect/>
          </a:stretch>
        </p:blipFill>
        <p:spPr>
          <a:xfrm>
            <a:off x="4366900" y="3553364"/>
            <a:ext cx="3587380" cy="173127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45" y="1163627"/>
            <a:ext cx="11485549" cy="1512570"/>
          </a:xfrm>
        </p:spPr>
        <p:txBody>
          <a:bodyPr/>
          <a:lstStyle/>
          <a:p>
            <a:pPr hangingPunct="0">
              <a:lnSpc>
                <a:spcPct val="140000"/>
              </a:lnSpc>
              <a:spcAft>
                <a:spcPts val="0"/>
              </a:spcAft>
              <a:tabLst>
                <a:tab pos="4050665" algn="l"/>
                <a:tab pos="7021195" algn="l"/>
                <a:tab pos="9631680" algn="l"/>
              </a:tabLst>
            </a:pP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though the advantages of recycling have been widely told in recent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many</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still don’t recycle anything at all. Recycling is good for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for</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manufacturers and for our environment. </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178157" y="620761"/>
            <a:ext cx="3833781" cy="576535"/>
          </a:xfrm>
          <a:prstGeom prst="rect">
            <a:avLst/>
          </a:prstGeom>
        </p:spPr>
      </p:pic>
      <p:sp>
        <p:nvSpPr>
          <p:cNvPr id="4" name="内容占位符 1"/>
          <p:cNvSpPr txBox="1"/>
          <p:nvPr/>
        </p:nvSpPr>
        <p:spPr bwMode="auto">
          <a:xfrm>
            <a:off x="360845" y="2600838"/>
            <a:ext cx="11485549" cy="245935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Recycling can save your money.</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And oil will run out sooner or later.</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Here are some good reasons why everyone should recycle.</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Many things can be recycled in many ways in everyday life.</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When each of us takes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action, it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adds up and makes a real difference.</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990698" y="2086864"/>
            <a:ext cx="322580" cy="565150"/>
          </a:xfrm>
          <a:prstGeom prst="rect">
            <a:avLst/>
          </a:prstGeom>
        </p:spPr>
        <p:txBody>
          <a:bodyPr wrap="none">
            <a:spAutoFit/>
          </a:bodyPr>
          <a:lstStyle/>
          <a:p>
            <a:pPr>
              <a:lnSpc>
                <a:spcPct val="140000"/>
              </a:lnSpc>
            </a:pPr>
            <a:r>
              <a:rPr lang="en-US" altLang="zh-CN" sz="2200" b="0" dirty="0" smtClean="0">
                <a:solidFill>
                  <a:srgbClr val="000000"/>
                </a:solidFill>
                <a:uFill>
                  <a:solidFill>
                    <a:srgbClr val="000000"/>
                  </a:solidFill>
                </a:uFill>
                <a:cs typeface="Times New Roman" panose="02020603050405020304" pitchFamily="18" charset="0"/>
              </a:rPr>
              <a:t>1</a:t>
            </a:r>
            <a:endParaRPr lang="zh-CN" altLang="en-US" sz="2200" dirty="0"/>
          </a:p>
        </p:txBody>
      </p:sp>
      <p:sp>
        <p:nvSpPr>
          <p:cNvPr id="7" name="矩形 6"/>
          <p:cNvSpPr/>
          <p:nvPr/>
        </p:nvSpPr>
        <p:spPr>
          <a:xfrm>
            <a:off x="2203948" y="2104897"/>
            <a:ext cx="384810" cy="565150"/>
          </a:xfrm>
          <a:prstGeom prst="rect">
            <a:avLst/>
          </a:prstGeom>
        </p:spPr>
        <p:txBody>
          <a:bodyPr wrap="none">
            <a:spAutoFit/>
          </a:bodyPr>
          <a:lstStyle/>
          <a:p>
            <a:pPr>
              <a:lnSpc>
                <a:spcPct val="140000"/>
              </a:lnSpc>
            </a:pPr>
            <a:r>
              <a:rPr lang="en-US" altLang="zh-CN" sz="2200" dirty="0"/>
              <a:t>C</a:t>
            </a:r>
            <a:endParaRPr lang="zh-CN" altLang="en-US" sz="2200" dirty="0"/>
          </a:p>
        </p:txBody>
      </p:sp>
      <p:sp>
        <p:nvSpPr>
          <p:cNvPr id="8" name="内容占位符 1"/>
          <p:cNvSpPr txBox="1"/>
          <p:nvPr/>
        </p:nvSpPr>
        <p:spPr bwMode="auto">
          <a:xfrm>
            <a:off x="360845" y="5103802"/>
            <a:ext cx="11485549"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pPr>
            <a:r>
              <a:rPr lang="en-US" altLang="zh-CN" sz="22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根据首段</a:t>
            </a:r>
            <a:r>
              <a:rPr lang="en-US" altLang="zh-CN" sz="2200" b="1" dirty="0" smtClean="0">
                <a:solidFill>
                  <a:srgbClr val="FF0000"/>
                </a:solidFill>
                <a:latin typeface="Times New Roman" panose="02020603050405020304" pitchFamily="18" charset="0"/>
                <a:ea typeface="宋体" panose="02010600030101010101" pitchFamily="2" charset="-122"/>
              </a:rPr>
              <a:t>“Recycling is good for </a:t>
            </a:r>
            <a:r>
              <a:rPr lang="en-US" altLang="zh-CN" sz="2200" b="1" dirty="0" err="1" smtClean="0">
                <a:solidFill>
                  <a:srgbClr val="FF0000"/>
                </a:solidFill>
                <a:latin typeface="Times New Roman" panose="02020603050405020304" pitchFamily="18" charset="0"/>
                <a:ea typeface="宋体" panose="02010600030101010101" pitchFamily="2" charset="-122"/>
              </a:rPr>
              <a:t>you, for</a:t>
            </a:r>
            <a:r>
              <a:rPr lang="en-US" altLang="zh-CN" sz="2200" b="1" dirty="0" smtClean="0">
                <a:solidFill>
                  <a:srgbClr val="FF0000"/>
                </a:solidFill>
                <a:latin typeface="Times New Roman" panose="02020603050405020304" pitchFamily="18" charset="0"/>
                <a:ea typeface="宋体" panose="02010600030101010101" pitchFamily="2" charset="-122"/>
              </a:rPr>
              <a:t> manufacturers and for our environment</a:t>
            </a:r>
            <a:r>
              <a:rPr lang="en-US" altLang="zh-CN" sz="2200" b="1" dirty="0" smtClean="0">
                <a:solidFill>
                  <a:srgbClr val="FF0000"/>
                </a:solidFill>
                <a:latin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可知，此处需总结回收的理由。</a:t>
            </a:r>
            <a:r>
              <a:rPr lang="en-US" altLang="zh-CN" sz="2200" b="1" dirty="0" smtClean="0">
                <a:solidFill>
                  <a:srgbClr val="FF0000"/>
                </a:solidFill>
                <a:latin typeface="Times New Roman" panose="02020603050405020304" pitchFamily="18" charset="0"/>
                <a:ea typeface="宋体" panose="02010600030101010101" pitchFamily="2" charset="-122"/>
              </a:rPr>
              <a:t>C</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200" b="1" dirty="0" smtClean="0">
                <a:solidFill>
                  <a:srgbClr val="FF0000"/>
                </a:solidFill>
                <a:latin typeface="+mn-ea"/>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以下是每个人都应该回收的好理由</a:t>
            </a:r>
            <a:r>
              <a:rPr lang="en-US" altLang="zh-CN" sz="2200" b="1" dirty="0" smtClean="0">
                <a:solidFill>
                  <a:srgbClr val="FF0000"/>
                </a:solidFill>
                <a:latin typeface="+mn-ea"/>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完美承接上下文，引出后文分论点。故选</a:t>
            </a:r>
            <a:r>
              <a:rPr lang="en-US" altLang="zh-CN" sz="2200" b="1" dirty="0" smtClean="0">
                <a:solidFill>
                  <a:srgbClr val="FF0000"/>
                </a:solidFill>
                <a:latin typeface="Times New Roman" panose="02020603050405020304" pitchFamily="18" charset="0"/>
                <a:ea typeface="宋体" panose="02010600030101010101" pitchFamily="2" charset="-122"/>
              </a:rPr>
              <a:t>C</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45" y="2320849"/>
            <a:ext cx="11485549" cy="175323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rather easy. Putting something in a recycling bin is as easy as putting it in a rubbish bin. So there is no good excuse not to recycle things that can be recycled. If you don’t have a recycling bin at home or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 just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one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45" y="5103802"/>
            <a:ext cx="11485549" cy="161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a:t>
            </a:r>
            <a:r>
              <a:rPr lang="en-US" altLang="zh-CN" sz="2200" b="1" dirty="0">
                <a:solidFill>
                  <a:srgbClr val="FF0000"/>
                </a:solidFill>
                <a:latin typeface="Times New Roman" panose="02020603050405020304" pitchFamily="18" charset="0"/>
                <a:ea typeface="宋体" panose="02010600030101010101" pitchFamily="2" charset="-122"/>
              </a:rPr>
              <a:t>“making plastic requires oil</a:t>
            </a:r>
            <a:r>
              <a:rPr lang="en-US" altLang="zh-CN" sz="2200" b="1" dirty="0">
                <a:solidFill>
                  <a:srgbClr val="FF0000"/>
                </a:solidFill>
                <a:latin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rPr>
              <a:t> The sooner we can use renewable energy </a:t>
            </a:r>
            <a:r>
              <a:rPr lang="en-US" altLang="zh-CN" sz="2200" b="1" dirty="0" err="1">
                <a:solidFill>
                  <a:srgbClr val="FF0000"/>
                </a:solidFill>
                <a:latin typeface="Times New Roman" panose="02020603050405020304" pitchFamily="18" charset="0"/>
                <a:ea typeface="宋体" panose="02010600030101010101" pitchFamily="2" charset="-122"/>
              </a:rPr>
              <a:t>sources, the</a:t>
            </a:r>
            <a:r>
              <a:rPr lang="en-US" altLang="zh-CN" sz="2200" b="1" dirty="0">
                <a:solidFill>
                  <a:srgbClr val="FF0000"/>
                </a:solidFill>
                <a:latin typeface="Times New Roman" panose="02020603050405020304" pitchFamily="18" charset="0"/>
                <a:ea typeface="宋体" panose="02010600030101010101" pitchFamily="2" charset="-122"/>
              </a:rPr>
              <a:t> better”</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可知，石油是不可再生资源。</a:t>
            </a:r>
            <a:r>
              <a:rPr lang="en-US" altLang="zh-CN" sz="2200" b="1" dirty="0">
                <a:solidFill>
                  <a:srgbClr val="FF0000"/>
                </a:solidFill>
                <a:latin typeface="Times New Roman" panose="02020603050405020304" pitchFamily="18" charset="0"/>
                <a:ea typeface="宋体" panose="02010600030101010101" pitchFamily="2" charset="-122"/>
              </a:rPr>
              <a:t>B</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200" b="1" dirty="0">
                <a:solidFill>
                  <a:srgbClr val="FF0000"/>
                </a:solidFill>
                <a:latin typeface="+mn-ea"/>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石油迟早会耗尽</a:t>
            </a:r>
            <a:r>
              <a:rPr lang="en-US" altLang="zh-CN" sz="2200" b="1" dirty="0">
                <a:solidFill>
                  <a:srgbClr val="FF0000"/>
                </a:solidFill>
                <a:latin typeface="+mn-ea"/>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进一步补充资源枯竭的紧迫性。故选</a:t>
            </a:r>
            <a:r>
              <a:rPr lang="en-US" altLang="zh-CN" sz="2200" b="1" dirty="0">
                <a:solidFill>
                  <a:srgbClr val="FF0000"/>
                </a:solidFill>
                <a:latin typeface="Times New Roman" panose="02020603050405020304" pitchFamily="18" charset="0"/>
                <a:ea typeface="宋体" panose="02010600030101010101" pitchFamily="2" charset="-122"/>
              </a:rPr>
              <a:t>B</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200" dirty="0"/>
          </a:p>
        </p:txBody>
      </p:sp>
      <p:sp>
        <p:nvSpPr>
          <p:cNvPr id="2" name="内容占位符 1"/>
          <p:cNvSpPr>
            <a:spLocks noGrp="1"/>
          </p:cNvSpPr>
          <p:nvPr>
            <p:ph idx="1"/>
          </p:nvPr>
        </p:nvSpPr>
        <p:spPr>
          <a:xfrm>
            <a:off x="360845" y="746190"/>
            <a:ext cx="11485549" cy="1614805"/>
          </a:xfrm>
        </p:spPr>
        <p:txBody>
          <a:bodyPr/>
          <a:lstStyle/>
          <a:p>
            <a:pPr indent="609600" hangingPunct="0">
              <a:spcAft>
                <a:spcPts val="0"/>
              </a:spcAft>
              <a:tabLst>
                <a:tab pos="4050665" algn="l"/>
                <a:tab pos="7021195" algn="l"/>
                <a:tab pos="963168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resources will be used up one day. Many of them cannot be used endlessly. For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 making</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plastic requires oil.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sooner we can use renewable energy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sources, the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At the same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we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should not forget the importance of recycling.</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45" y="2438912"/>
            <a:ext cx="11485549" cy="26289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Recycling can save your money.</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And oil will run out sooner or later.</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Here are some good reasons why everyone should recycle.</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Many things can be recycled in many ways in everyday life.</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When each of us takes action, it all adds up and makes a real difference.</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790817" y="1196858"/>
            <a:ext cx="368935" cy="598805"/>
          </a:xfrm>
          <a:prstGeom prst="rect">
            <a:avLst/>
          </a:prstGeom>
        </p:spPr>
        <p:txBody>
          <a:bodyPr wrap="none">
            <a:spAutoFit/>
          </a:bodyPr>
          <a:lstStyle/>
          <a:p>
            <a:pPr>
              <a:lnSpc>
                <a:spcPct val="150000"/>
              </a:lnSpc>
            </a:pPr>
            <a:r>
              <a:rPr lang="en-US" altLang="zh-CN" sz="2200" dirty="0" smtClean="0"/>
              <a:t>B</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45" y="5011048"/>
            <a:ext cx="11485549" cy="161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根据第四段提到</a:t>
            </a:r>
            <a:r>
              <a:rPr lang="en-US" altLang="zh-CN" sz="2200" b="1" dirty="0">
                <a:solidFill>
                  <a:srgbClr val="FF0000"/>
                </a:solidFill>
                <a:latin typeface="Times New Roman" panose="02020603050405020304" pitchFamily="18" charset="0"/>
                <a:ea typeface="宋体" panose="02010600030101010101" pitchFamily="2" charset="-122"/>
              </a:rPr>
              <a:t>“Reusing old things costs less than buying new ones</a:t>
            </a:r>
            <a:r>
              <a:rPr lang="en-US" altLang="zh-CN" sz="2200" b="1" dirty="0">
                <a:solidFill>
                  <a:srgbClr val="FF0000"/>
                </a:solidFill>
                <a:latin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rPr>
              <a:t> This brings you extra money</a:t>
            </a:r>
            <a:r>
              <a:rPr lang="en-US" altLang="zh-CN" sz="2200" b="1" dirty="0">
                <a:solidFill>
                  <a:srgbClr val="FF0000"/>
                </a:solidFill>
                <a:latin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可知，重复利用旧物比买新的更便宜，核心是经济收益。</a:t>
            </a:r>
            <a:r>
              <a:rPr lang="en-US" altLang="zh-CN" sz="2200" b="1" dirty="0">
                <a:solidFill>
                  <a:srgbClr val="FF0000"/>
                </a:solidFill>
                <a:latin typeface="Times New Roman" panose="02020603050405020304" pitchFamily="18" charset="0"/>
                <a:ea typeface="宋体" panose="02010600030101010101" pitchFamily="2" charset="-122"/>
              </a:rPr>
              <a:t>A</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200" b="1" dirty="0">
                <a:solidFill>
                  <a:srgbClr val="FF0000"/>
                </a:solidFill>
                <a:latin typeface="+mn-ea"/>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回收能省钱</a:t>
            </a:r>
            <a:r>
              <a:rPr lang="en-US" altLang="zh-CN" sz="2200" b="1" dirty="0">
                <a:solidFill>
                  <a:srgbClr val="FF0000"/>
                </a:solidFill>
                <a:latin typeface="+mn-ea"/>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直接概括本段主旨。故选</a:t>
            </a:r>
            <a:r>
              <a:rPr lang="en-US" altLang="zh-CN" sz="2200" b="1" dirty="0">
                <a:solidFill>
                  <a:srgbClr val="FF0000"/>
                </a:solidFill>
                <a:latin typeface="Times New Roman" panose="02020603050405020304" pitchFamily="18" charset="0"/>
                <a:ea typeface="宋体" panose="02010600030101010101" pitchFamily="2" charset="-122"/>
              </a:rPr>
              <a:t>A</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200" dirty="0"/>
          </a:p>
        </p:txBody>
      </p:sp>
      <p:sp>
        <p:nvSpPr>
          <p:cNvPr id="2" name="内容占位符 1"/>
          <p:cNvSpPr>
            <a:spLocks noGrp="1"/>
          </p:cNvSpPr>
          <p:nvPr>
            <p:ph idx="1"/>
          </p:nvPr>
        </p:nvSpPr>
        <p:spPr>
          <a:xfrm>
            <a:off x="360845" y="746190"/>
            <a:ext cx="11485549" cy="1614805"/>
          </a:xfrm>
        </p:spPr>
        <p:txBody>
          <a:bodyPr/>
          <a:lstStyle/>
          <a:p>
            <a:pPr indent="609600" hangingPunct="0">
              <a:spcAft>
                <a:spcPts val="0"/>
              </a:spcAft>
              <a:tabLst>
                <a:tab pos="4050665" algn="l"/>
                <a:tab pos="7021195" algn="l"/>
                <a:tab pos="9631680" algn="l"/>
              </a:tabLst>
            </a:pP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Reusing old things costs less than buying new ones. In most states in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 it’s</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actually more costly to get rid of waste than to recycle. Some recycling companies buy waste from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neighbourhoods</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their recycling activities. This brings you extra money.</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45" y="2420914"/>
            <a:ext cx="11485549" cy="26289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Recycling can save your money.</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And oil will run out sooner or later.</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Here are some good reasons why everyone should recycle.</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Many things can be recycled in many ways in everyday life.</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When each of us takes action, it all adds up and makes a real difference.</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235954" y="853750"/>
            <a:ext cx="384810" cy="429895"/>
          </a:xfrm>
          <a:prstGeom prst="rect">
            <a:avLst/>
          </a:prstGeom>
        </p:spPr>
        <p:txBody>
          <a:bodyPr wrap="none">
            <a:spAutoFit/>
          </a:bodyPr>
          <a:lstStyle/>
          <a:p>
            <a:r>
              <a:rPr lang="en-US" altLang="zh-CN" sz="2200" dirty="0" smtClean="0"/>
              <a:t>A</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45" y="4887784"/>
            <a:ext cx="11485549" cy="161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a:t>
            </a:r>
            <a:r>
              <a:rPr lang="en-US" altLang="zh-CN" sz="22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all, many</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hands make light work</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可知，毕竟，</a:t>
            </a:r>
            <a:r>
              <a:rPr lang="en-US" altLang="zh-CN" sz="2200" b="1" dirty="0">
                <a:solidFill>
                  <a:srgbClr val="FF0000"/>
                </a:solidFill>
                <a:latin typeface="+mn-ea"/>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众人拾柴火焰高</a:t>
            </a:r>
            <a:r>
              <a:rPr lang="en-US" altLang="zh-CN" sz="2200" b="1" dirty="0">
                <a:solidFill>
                  <a:srgbClr val="FF0000"/>
                </a:solidFill>
                <a:latin typeface="+mn-ea"/>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是强调众人的力量。</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200" b="1" dirty="0">
                <a:solidFill>
                  <a:srgbClr val="FF0000"/>
                </a:solidFill>
                <a:latin typeface="+mn-ea"/>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当我们每个人都采取行动时，这一切都会累积起来，产生真正的影响</a:t>
            </a:r>
            <a:r>
              <a:rPr lang="en-US" altLang="zh-CN" sz="2200" b="1" dirty="0">
                <a:solidFill>
                  <a:srgbClr val="FF0000"/>
                </a:solidFill>
                <a:latin typeface="+mn-ea"/>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与之相符。故选</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45" y="746190"/>
            <a:ext cx="11485549" cy="1614805"/>
          </a:xfrm>
        </p:spPr>
        <p:txBody>
          <a:bodyPr/>
          <a:lstStyle/>
          <a:p>
            <a:pPr indent="609600" hangingPunct="0">
              <a:spcAft>
                <a:spcPts val="0"/>
              </a:spcAft>
              <a:tabLst>
                <a:tab pos="4050665" algn="l"/>
                <a:tab pos="7021195" algn="l"/>
                <a:tab pos="963168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can make a difference. If you think that it makes no difference whether you recycle or not, think again! More than half of the waste that each of us creates each year can be recycled, but a lot of it ends up being buried.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all, many hands make light work.</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45" y="2276902"/>
            <a:ext cx="11485549" cy="26289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Recycling can save your money.</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And oil will run out sooner or later.</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Here are some good reasons why everyone should recycle.</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Many things can be recycled in many ways in everyday life.</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When each of us takes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action, it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adds up and makes a real difference.</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222584" y="1847362"/>
            <a:ext cx="368935" cy="429895"/>
          </a:xfrm>
          <a:prstGeom prst="rect">
            <a:avLst/>
          </a:prstGeom>
        </p:spPr>
        <p:txBody>
          <a:bodyPr wrap="none">
            <a:spAutoFit/>
          </a:bodyPr>
          <a:lstStyle/>
          <a:p>
            <a:r>
              <a:rPr lang="en-US" altLang="zh-CN" sz="2200" dirty="0" smtClean="0"/>
              <a:t>E</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45" y="3024956"/>
            <a:ext cx="11485549" cy="645160"/>
          </a:xfrm>
          <a:solidFill>
            <a:srgbClr val="E8F6FD"/>
          </a:solidFill>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我们</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越早使用可再生能源越好。</a:t>
            </a:r>
            <a:endParaRPr lang="zh-CN" altLang="en-US" dirty="0"/>
          </a:p>
        </p:txBody>
      </p:sp>
      <p:sp>
        <p:nvSpPr>
          <p:cNvPr id="8" name="内容占位符 1"/>
          <p:cNvSpPr txBox="1"/>
          <p:nvPr/>
        </p:nvSpPr>
        <p:spPr bwMode="auto">
          <a:xfrm>
            <a:off x="360845" y="3607511"/>
            <a:ext cx="11485549" cy="643890"/>
          </a:xfrm>
          <a:prstGeom prst="rect">
            <a:avLst/>
          </a:prstGeom>
          <a:solidFill>
            <a:srgbClr val="E8F6FD"/>
          </a:solidFill>
          <a:ln>
            <a:noFill/>
          </a:ln>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latin typeface="+mn-ea"/>
                <a:cs typeface="Times New Roman" panose="02020603050405020304" pitchFamily="18" charset="0"/>
              </a:rPr>
              <a:t>     “</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the</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,the</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b="1" dirty="0" smtClean="0">
                <a:latin typeface="+mn-ea"/>
                <a:cs typeface="Times New Roman" panose="02020603050405020304" pitchFamily="18" charset="0"/>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结构，表示</a:t>
            </a:r>
            <a:r>
              <a:rPr lang="en-US" altLang="zh-CN" b="1" dirty="0" smtClean="0">
                <a:latin typeface="+mn-ea"/>
                <a:cs typeface="Times New Roman" panose="02020603050405020304" pitchFamily="18" charset="0"/>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越</a:t>
            </a:r>
            <a:r>
              <a:rPr lang="en-US" altLang="zh-CN" b="1" dirty="0" smtClean="0">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就越</a:t>
            </a:r>
            <a:r>
              <a:rPr lang="en-US" altLang="zh-CN" b="1" dirty="0" smtClean="0">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latin typeface="+mn-ea"/>
                <a:cs typeface="Times New Roman" panose="02020603050405020304" pitchFamily="18" charset="0"/>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58621" y="2189795"/>
            <a:ext cx="11485549" cy="920750"/>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endParaRPr lang="en-US" altLang="zh-CN" sz="1200" b="1" dirty="0" smtClean="0">
              <a:latin typeface="Times New Roman" panose="02020603050405020304" pitchFamily="18" charset="0"/>
              <a:ea typeface="宋体" panose="02010600030101010101" pitchFamily="2" charset="-122"/>
            </a:endParaRPr>
          </a:p>
          <a:p>
            <a:pPr eaLnBrk="1">
              <a:spcAft>
                <a:spcPts val="0"/>
              </a:spcAft>
            </a:pPr>
            <a:r>
              <a:rPr lang="en-US" altLang="zh-CN" b="1" dirty="0" smtClean="0">
                <a:latin typeface="Times New Roman" panose="02020603050405020304" pitchFamily="18" charset="0"/>
                <a:ea typeface="宋体" panose="02010600030101010101" pitchFamily="2" charset="-122"/>
              </a:rPr>
              <a:t>The </a:t>
            </a:r>
            <a:r>
              <a:rPr lang="en-US" altLang="zh-CN" b="1" dirty="0">
                <a:latin typeface="Times New Roman" panose="02020603050405020304" pitchFamily="18" charset="0"/>
                <a:ea typeface="宋体" panose="02010600030101010101" pitchFamily="2" charset="-122"/>
              </a:rPr>
              <a:t>sooner we can use renewable energy </a:t>
            </a:r>
            <a:r>
              <a:rPr lang="en-US" altLang="zh-CN" b="1" dirty="0" err="1">
                <a:latin typeface="Times New Roman" panose="02020603050405020304" pitchFamily="18" charset="0"/>
                <a:ea typeface="宋体" panose="02010600030101010101" pitchFamily="2" charset="-122"/>
              </a:rPr>
              <a:t>sources, the</a:t>
            </a:r>
            <a:r>
              <a:rPr lang="en-US" altLang="zh-CN" b="1" dirty="0">
                <a:latin typeface="Times New Roman" panose="02020603050405020304" pitchFamily="18" charset="0"/>
                <a:ea typeface="宋体" panose="02010600030101010101" pitchFamily="2" charset="-122"/>
              </a:rPr>
              <a:t> better</a:t>
            </a:r>
            <a:r>
              <a:rPr lang="en-US" altLang="zh-CN" b="1" dirty="0">
                <a:latin typeface="宋体" panose="02010600030101010101" pitchFamily="2" charset="-122"/>
                <a:cs typeface="Times New Roman" panose="02020603050405020304" pitchFamily="18" charset="0"/>
              </a:rPr>
              <a:t>.</a:t>
            </a:r>
            <a:endParaRPr lang="en-US" altLang="zh-CN" b="1" dirty="0" smtClean="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58621" y="2097715"/>
            <a:ext cx="1897897" cy="430118"/>
          </a:xfrm>
          <a:prstGeom prst="rect">
            <a:avLst/>
          </a:prstGeom>
        </p:spPr>
      </p:pic>
      <p:pic>
        <p:nvPicPr>
          <p:cNvPr id="5" name="译文.eps" descr="id:2147486824;FounderCES"/>
          <p:cNvPicPr/>
          <p:nvPr/>
        </p:nvPicPr>
        <p:blipFill>
          <a:blip r:embed="rId2"/>
          <a:stretch>
            <a:fillRect/>
          </a:stretch>
        </p:blipFill>
        <p:spPr>
          <a:xfrm>
            <a:off x="375413" y="3217463"/>
            <a:ext cx="932156" cy="287648"/>
          </a:xfrm>
          <a:prstGeom prst="rect">
            <a:avLst/>
          </a:prstGeom>
        </p:spPr>
      </p:pic>
      <p:pic>
        <p:nvPicPr>
          <p:cNvPr id="6" name="分析.eps" descr="id:2147486831;FounderCES"/>
          <p:cNvPicPr/>
          <p:nvPr/>
        </p:nvPicPr>
        <p:blipFill>
          <a:blip r:embed="rId3"/>
          <a:stretch>
            <a:fillRect/>
          </a:stretch>
        </p:blipFill>
        <p:spPr>
          <a:xfrm>
            <a:off x="375413" y="3804606"/>
            <a:ext cx="932156" cy="28764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3060</Words>
  <Application>WPS 演示</Application>
  <PresentationFormat>自定义</PresentationFormat>
  <Paragraphs>64</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464</cp:revision>
  <dcterms:created xsi:type="dcterms:W3CDTF">2020-11-06T05:24:00Z</dcterms:created>
  <dcterms:modified xsi:type="dcterms:W3CDTF">2025-09-17T06:13:18Z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